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4379"/>
    <a:srgbClr val="2D5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5B6311-3E6C-4D1E-9950-6893C74741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85F7235-09E4-455E-9BB3-0EA0F17BCAB4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pPr algn="just" rtl="0"/>
          <a:r>
            <a:rPr lang="ru-RU" sz="1200" b="1" dirty="0" smtClean="0"/>
            <a:t>ГКУ ВО «Центр занятости населения </a:t>
          </a:r>
          <a:r>
            <a:rPr lang="ru-RU" sz="1200" b="1" dirty="0" err="1" smtClean="0"/>
            <a:t>Старополтавского</a:t>
          </a:r>
          <a:r>
            <a:rPr lang="ru-RU" sz="1200" b="1" dirty="0" smtClean="0"/>
            <a:t> района» оказывает содействие в трудоустройстве физическим лицам, прибывшим с территории ДНР и ЛНР, при обращении данных лиц в государственное учреждение</a:t>
          </a:r>
          <a:endParaRPr lang="ru-RU" sz="1200" dirty="0"/>
        </a:p>
      </dgm:t>
    </dgm:pt>
    <dgm:pt modelId="{0D04B250-4F3E-46A1-B3AE-0B671B309E84}" type="parTrans" cxnId="{23BC1F52-8921-48EA-A3C8-2DD2A5DBD74E}">
      <dgm:prSet/>
      <dgm:spPr/>
      <dgm:t>
        <a:bodyPr/>
        <a:lstStyle/>
        <a:p>
          <a:endParaRPr lang="ru-RU"/>
        </a:p>
      </dgm:t>
    </dgm:pt>
    <dgm:pt modelId="{F64C8351-4A44-4CAE-ABDF-7F0550BE6EAD}" type="sibTrans" cxnId="{23BC1F52-8921-48EA-A3C8-2DD2A5DBD74E}">
      <dgm:prSet/>
      <dgm:spPr/>
      <dgm:t>
        <a:bodyPr/>
        <a:lstStyle/>
        <a:p>
          <a:endParaRPr lang="ru-RU"/>
        </a:p>
      </dgm:t>
    </dgm:pt>
    <dgm:pt modelId="{2E2FA72B-CF4F-43A0-A81F-A4C21554992B}">
      <dgm:prSet custT="1"/>
      <dgm:spPr>
        <a:solidFill>
          <a:schemeClr val="bg2">
            <a:lumMod val="60000"/>
            <a:lumOff val="40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pPr algn="just" rtl="0"/>
          <a:r>
            <a:rPr lang="ru-RU" sz="1200" b="1" dirty="0" smtClean="0"/>
            <a:t>Указанное государственное учреждение расположено по адресу: Волгоградская область, с. Старая Полтавка, ул. Центральная, д. 83 А. Контактный телефон: 8 (995) 400-98-80</a:t>
          </a:r>
          <a:endParaRPr lang="ru-RU" sz="1200" dirty="0"/>
        </a:p>
      </dgm:t>
    </dgm:pt>
    <dgm:pt modelId="{6B80F01F-395E-4405-8CE8-0DCFED811627}" type="parTrans" cxnId="{4627AB06-D886-4955-8801-477523B53E66}">
      <dgm:prSet/>
      <dgm:spPr/>
      <dgm:t>
        <a:bodyPr/>
        <a:lstStyle/>
        <a:p>
          <a:endParaRPr lang="ru-RU"/>
        </a:p>
      </dgm:t>
    </dgm:pt>
    <dgm:pt modelId="{79E5F982-94CE-4368-8864-58F6A6B95E16}" type="sibTrans" cxnId="{4627AB06-D886-4955-8801-477523B53E66}">
      <dgm:prSet/>
      <dgm:spPr/>
      <dgm:t>
        <a:bodyPr/>
        <a:lstStyle/>
        <a:p>
          <a:endParaRPr lang="ru-RU"/>
        </a:p>
      </dgm:t>
    </dgm:pt>
    <dgm:pt modelId="{0B680E03-CDC3-4034-817C-B9480EE67321}">
      <dgm:prSet custT="1"/>
      <dgm:spPr>
        <a:solidFill>
          <a:schemeClr val="tx2">
            <a:lumMod val="50000"/>
          </a:schemeClr>
        </a:solidFill>
        <a:ln>
          <a:solidFill>
            <a:srgbClr val="254379"/>
          </a:solidFill>
        </a:ln>
      </dgm:spPr>
      <dgm:t>
        <a:bodyPr/>
        <a:lstStyle/>
        <a:p>
          <a:pPr algn="just" rtl="0"/>
          <a:r>
            <a:rPr lang="ru-RU" sz="1200" b="1" dirty="0" smtClean="0"/>
            <a:t>Информируем Вас, что физическим лицам, прибывшим с территории ДНР и ЛНР, имеющим гражданство РФ, статус беженца или получившим временное убежище, для трудоустройства не требуется каких-либо дополнительных документов, так как трудоустройство осуществляется на общих основаниях</a:t>
          </a:r>
          <a:endParaRPr lang="ru-RU" sz="1200" dirty="0"/>
        </a:p>
      </dgm:t>
    </dgm:pt>
    <dgm:pt modelId="{3196B408-60D7-4130-80AA-F13C2ACC6CF4}" type="parTrans" cxnId="{26BC40BA-CA2B-4D9F-B93B-241CD9BBEB06}">
      <dgm:prSet/>
      <dgm:spPr/>
      <dgm:t>
        <a:bodyPr/>
        <a:lstStyle/>
        <a:p>
          <a:endParaRPr lang="ru-RU"/>
        </a:p>
      </dgm:t>
    </dgm:pt>
    <dgm:pt modelId="{0B17A82F-06CB-4888-A8E0-E1D6CA9CC748}" type="sibTrans" cxnId="{26BC40BA-CA2B-4D9F-B93B-241CD9BBEB06}">
      <dgm:prSet/>
      <dgm:spPr/>
      <dgm:t>
        <a:bodyPr/>
        <a:lstStyle/>
        <a:p>
          <a:endParaRPr lang="ru-RU"/>
        </a:p>
      </dgm:t>
    </dgm:pt>
    <dgm:pt modelId="{51963CE9-2D9B-4810-BCF0-51E1D284111A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rgbClr val="254379"/>
          </a:solidFill>
        </a:ln>
      </dgm:spPr>
      <dgm:t>
        <a:bodyPr/>
        <a:lstStyle/>
        <a:p>
          <a:pPr algn="just" rtl="0"/>
          <a:r>
            <a:rPr lang="ru-RU" sz="1200" b="1" dirty="0" smtClean="0"/>
            <a:t>В случае отсутствия у физических лиц гражданства РФ, статуса беженца и временного убежища для трудоустройства необходимо оформить патент (разрешительный документ на осуществление трудовой деятельности для заключения трудового договора с работодателем)</a:t>
          </a:r>
          <a:endParaRPr lang="ru-RU" sz="1200" dirty="0"/>
        </a:p>
      </dgm:t>
    </dgm:pt>
    <dgm:pt modelId="{553D60B5-1FEE-4B30-BC60-30FEFE93F20E}" type="parTrans" cxnId="{6EB83234-BDBD-4F57-8B5F-388391178DD4}">
      <dgm:prSet/>
      <dgm:spPr/>
      <dgm:t>
        <a:bodyPr/>
        <a:lstStyle/>
        <a:p>
          <a:endParaRPr lang="ru-RU"/>
        </a:p>
      </dgm:t>
    </dgm:pt>
    <dgm:pt modelId="{7A8FA747-3C0A-40AF-A61D-70A907C4CE70}" type="sibTrans" cxnId="{6EB83234-BDBD-4F57-8B5F-388391178DD4}">
      <dgm:prSet/>
      <dgm:spPr/>
      <dgm:t>
        <a:bodyPr/>
        <a:lstStyle/>
        <a:p>
          <a:endParaRPr lang="ru-RU"/>
        </a:p>
      </dgm:t>
    </dgm:pt>
    <dgm:pt modelId="{21295218-E8AD-4CF1-8BE3-A718C8FD5604}">
      <dgm:prSet custT="1"/>
      <dgm:spPr>
        <a:solidFill>
          <a:schemeClr val="bg2">
            <a:lumMod val="60000"/>
            <a:lumOff val="40000"/>
          </a:schemeClr>
        </a:solidFill>
        <a:ln>
          <a:solidFill>
            <a:srgbClr val="254379"/>
          </a:solidFill>
        </a:ln>
      </dgm:spPr>
      <dgm:t>
        <a:bodyPr/>
        <a:lstStyle/>
        <a:p>
          <a:pPr algn="just" rtl="0"/>
          <a:r>
            <a:rPr lang="ru-RU" sz="1150" b="1" dirty="0" smtClean="0"/>
            <a:t>По вопросам получения гражданства РФ, статуса беженца, предоставлении временного убежища необходимо обратиться в Миграционный пункт Отделения МВД России по </a:t>
          </a:r>
          <a:r>
            <a:rPr lang="ru-RU" sz="1150" b="1" dirty="0" err="1" smtClean="0"/>
            <a:t>Старополтавскому</a:t>
          </a:r>
          <a:r>
            <a:rPr lang="ru-RU" sz="1150" b="1" dirty="0" smtClean="0"/>
            <a:t> району Волгоградской области, который расположен по адресу: Волгоградская область, с. Старая Полтавка, ул. Центральная, д. 89. Контактный телефон: 8 (84493) 4-37-02</a:t>
          </a:r>
          <a:endParaRPr lang="ru-RU" sz="1150" dirty="0"/>
        </a:p>
      </dgm:t>
    </dgm:pt>
    <dgm:pt modelId="{56FEF013-C08D-44F7-B45B-66B3E3E7385A}" type="parTrans" cxnId="{A1F39094-5BB9-49C5-AA5C-04A662B707E5}">
      <dgm:prSet/>
      <dgm:spPr/>
      <dgm:t>
        <a:bodyPr/>
        <a:lstStyle/>
        <a:p>
          <a:endParaRPr lang="ru-RU"/>
        </a:p>
      </dgm:t>
    </dgm:pt>
    <dgm:pt modelId="{2CAF13B2-BBDC-4CA7-8EB5-92183E895396}" type="sibTrans" cxnId="{A1F39094-5BB9-49C5-AA5C-04A662B707E5}">
      <dgm:prSet/>
      <dgm:spPr/>
      <dgm:t>
        <a:bodyPr/>
        <a:lstStyle/>
        <a:p>
          <a:endParaRPr lang="ru-RU"/>
        </a:p>
      </dgm:t>
    </dgm:pt>
    <dgm:pt modelId="{17424F8B-8A3B-425F-99A7-B049AA338AF1}">
      <dgm:prSet custT="1"/>
      <dgm:spPr>
        <a:solidFill>
          <a:schemeClr val="tx2">
            <a:lumMod val="50000"/>
          </a:schemeClr>
        </a:solidFill>
        <a:ln>
          <a:solidFill>
            <a:srgbClr val="254379"/>
          </a:solidFill>
        </a:ln>
      </dgm:spPr>
      <dgm:t>
        <a:bodyPr/>
        <a:lstStyle/>
        <a:p>
          <a:pPr algn="just" rtl="0"/>
          <a:r>
            <a:rPr lang="ru-RU" sz="1200" b="1" dirty="0" smtClean="0"/>
            <a:t>Также разъясняем, что в соответствии с Указом Президента РФ от 29.04.2019 № 187 иностранные граждане, проживающие (проживавшие) на территории ДНР и ЛНР, имеют право обратиться в миграционную службу с заявлением о приёме в гражданство РФ в упрощённом порядке </a:t>
          </a:r>
          <a:endParaRPr lang="ru-RU" sz="1200" dirty="0"/>
        </a:p>
      </dgm:t>
    </dgm:pt>
    <dgm:pt modelId="{639DA994-354D-435C-A40F-DEE3487871AF}" type="parTrans" cxnId="{909D0C5B-5265-4470-8A43-F79174EC609F}">
      <dgm:prSet/>
      <dgm:spPr/>
      <dgm:t>
        <a:bodyPr/>
        <a:lstStyle/>
        <a:p>
          <a:endParaRPr lang="ru-RU"/>
        </a:p>
      </dgm:t>
    </dgm:pt>
    <dgm:pt modelId="{86802D56-A8C7-4787-AAC9-8723592443B9}" type="sibTrans" cxnId="{909D0C5B-5265-4470-8A43-F79174EC609F}">
      <dgm:prSet/>
      <dgm:spPr/>
      <dgm:t>
        <a:bodyPr/>
        <a:lstStyle/>
        <a:p>
          <a:endParaRPr lang="ru-RU"/>
        </a:p>
      </dgm:t>
    </dgm:pt>
    <dgm:pt modelId="{A17530A2-C7B5-40F4-9CED-F6E7657F4944}" type="pres">
      <dgm:prSet presAssocID="{EF5B6311-3E6C-4D1E-9950-6893C74741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6408AA-6F5A-4433-8478-1A3BD89676A8}" type="pres">
      <dgm:prSet presAssocID="{985F7235-09E4-455E-9BB3-0EA0F17BCAB4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9A25C-BFB5-4286-8231-3D93BE9DFF88}" type="pres">
      <dgm:prSet presAssocID="{F64C8351-4A44-4CAE-ABDF-7F0550BE6EAD}" presName="spacer" presStyleCnt="0"/>
      <dgm:spPr/>
    </dgm:pt>
    <dgm:pt modelId="{139BEB1B-86C1-40A3-B44A-8F0BA9A63151}" type="pres">
      <dgm:prSet presAssocID="{2E2FA72B-CF4F-43A0-A81F-A4C21554992B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FEF142-1687-42F3-9BA1-89041833F1E2}" type="pres">
      <dgm:prSet presAssocID="{79E5F982-94CE-4368-8864-58F6A6B95E16}" presName="spacer" presStyleCnt="0"/>
      <dgm:spPr/>
    </dgm:pt>
    <dgm:pt modelId="{9CD3504E-7901-4133-8967-9FFAC0A892F9}" type="pres">
      <dgm:prSet presAssocID="{0B680E03-CDC3-4034-817C-B9480EE6732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D66F5B-D5D7-4551-ACD2-B2DB40366A39}" type="pres">
      <dgm:prSet presAssocID="{0B17A82F-06CB-4888-A8E0-E1D6CA9CC748}" presName="spacer" presStyleCnt="0"/>
      <dgm:spPr/>
    </dgm:pt>
    <dgm:pt modelId="{F494764E-52DD-4487-BB72-0447D35DCA3C}" type="pres">
      <dgm:prSet presAssocID="{51963CE9-2D9B-4810-BCF0-51E1D284111A}" presName="parentText" presStyleLbl="node1" presStyleIdx="3" presStyleCnt="6" custLinFactNeighborX="6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594A9-FABC-45F9-AE4F-92E81CF4A6E6}" type="pres">
      <dgm:prSet presAssocID="{7A8FA747-3C0A-40AF-A61D-70A907C4CE70}" presName="spacer" presStyleCnt="0"/>
      <dgm:spPr/>
    </dgm:pt>
    <dgm:pt modelId="{970E8F39-90C5-445A-B7AB-8D6350BC626D}" type="pres">
      <dgm:prSet presAssocID="{21295218-E8AD-4CF1-8BE3-A718C8FD5604}" presName="parentText" presStyleLbl="node1" presStyleIdx="4" presStyleCnt="6" custScaleY="10269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96EFB6-8567-4BD3-A576-BF223640E56F}" type="pres">
      <dgm:prSet presAssocID="{2CAF13B2-BBDC-4CA7-8EB5-92183E895396}" presName="spacer" presStyleCnt="0"/>
      <dgm:spPr/>
    </dgm:pt>
    <dgm:pt modelId="{0260F998-4BC5-47B7-B52A-B74C99A0CA03}" type="pres">
      <dgm:prSet presAssocID="{17424F8B-8A3B-425F-99A7-B049AA338AF1}" presName="parentText" presStyleLbl="node1" presStyleIdx="5" presStyleCnt="6" custLinFactY="34449" custLinFactNeighborX="634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7E2DA3-FB42-442A-9BAA-8C710BB68F8E}" type="presOf" srcId="{21295218-E8AD-4CF1-8BE3-A718C8FD5604}" destId="{970E8F39-90C5-445A-B7AB-8D6350BC626D}" srcOrd="0" destOrd="0" presId="urn:microsoft.com/office/officeart/2005/8/layout/vList2"/>
    <dgm:cxn modelId="{909D0C5B-5265-4470-8A43-F79174EC609F}" srcId="{EF5B6311-3E6C-4D1E-9950-6893C7474172}" destId="{17424F8B-8A3B-425F-99A7-B049AA338AF1}" srcOrd="5" destOrd="0" parTransId="{639DA994-354D-435C-A40F-DEE3487871AF}" sibTransId="{86802D56-A8C7-4787-AAC9-8723592443B9}"/>
    <dgm:cxn modelId="{F1F0CFC3-754C-4AB2-86F9-9126011C49B9}" type="presOf" srcId="{51963CE9-2D9B-4810-BCF0-51E1D284111A}" destId="{F494764E-52DD-4487-BB72-0447D35DCA3C}" srcOrd="0" destOrd="0" presId="urn:microsoft.com/office/officeart/2005/8/layout/vList2"/>
    <dgm:cxn modelId="{A1F39094-5BB9-49C5-AA5C-04A662B707E5}" srcId="{EF5B6311-3E6C-4D1E-9950-6893C7474172}" destId="{21295218-E8AD-4CF1-8BE3-A718C8FD5604}" srcOrd="4" destOrd="0" parTransId="{56FEF013-C08D-44F7-B45B-66B3E3E7385A}" sibTransId="{2CAF13B2-BBDC-4CA7-8EB5-92183E895396}"/>
    <dgm:cxn modelId="{23BC1F52-8921-48EA-A3C8-2DD2A5DBD74E}" srcId="{EF5B6311-3E6C-4D1E-9950-6893C7474172}" destId="{985F7235-09E4-455E-9BB3-0EA0F17BCAB4}" srcOrd="0" destOrd="0" parTransId="{0D04B250-4F3E-46A1-B3AE-0B671B309E84}" sibTransId="{F64C8351-4A44-4CAE-ABDF-7F0550BE6EAD}"/>
    <dgm:cxn modelId="{8B857594-9AA1-4D7D-B375-B120F4AA7DD4}" type="presOf" srcId="{0B680E03-CDC3-4034-817C-B9480EE67321}" destId="{9CD3504E-7901-4133-8967-9FFAC0A892F9}" srcOrd="0" destOrd="0" presId="urn:microsoft.com/office/officeart/2005/8/layout/vList2"/>
    <dgm:cxn modelId="{6EB83234-BDBD-4F57-8B5F-388391178DD4}" srcId="{EF5B6311-3E6C-4D1E-9950-6893C7474172}" destId="{51963CE9-2D9B-4810-BCF0-51E1D284111A}" srcOrd="3" destOrd="0" parTransId="{553D60B5-1FEE-4B30-BC60-30FEFE93F20E}" sibTransId="{7A8FA747-3C0A-40AF-A61D-70A907C4CE70}"/>
    <dgm:cxn modelId="{DEFEC10A-4146-4E3A-8D03-4CB0D18732B0}" type="presOf" srcId="{2E2FA72B-CF4F-43A0-A81F-A4C21554992B}" destId="{139BEB1B-86C1-40A3-B44A-8F0BA9A63151}" srcOrd="0" destOrd="0" presId="urn:microsoft.com/office/officeart/2005/8/layout/vList2"/>
    <dgm:cxn modelId="{BC9C21C9-FE09-4106-AAAD-7531624EB554}" type="presOf" srcId="{17424F8B-8A3B-425F-99A7-B049AA338AF1}" destId="{0260F998-4BC5-47B7-B52A-B74C99A0CA03}" srcOrd="0" destOrd="0" presId="urn:microsoft.com/office/officeart/2005/8/layout/vList2"/>
    <dgm:cxn modelId="{26BC40BA-CA2B-4D9F-B93B-241CD9BBEB06}" srcId="{EF5B6311-3E6C-4D1E-9950-6893C7474172}" destId="{0B680E03-CDC3-4034-817C-B9480EE67321}" srcOrd="2" destOrd="0" parTransId="{3196B408-60D7-4130-80AA-F13C2ACC6CF4}" sibTransId="{0B17A82F-06CB-4888-A8E0-E1D6CA9CC748}"/>
    <dgm:cxn modelId="{4627AB06-D886-4955-8801-477523B53E66}" srcId="{EF5B6311-3E6C-4D1E-9950-6893C7474172}" destId="{2E2FA72B-CF4F-43A0-A81F-A4C21554992B}" srcOrd="1" destOrd="0" parTransId="{6B80F01F-395E-4405-8CE8-0DCFED811627}" sibTransId="{79E5F982-94CE-4368-8864-58F6A6B95E16}"/>
    <dgm:cxn modelId="{58D2082B-0AE0-43EC-B889-BCE8074A7462}" type="presOf" srcId="{985F7235-09E4-455E-9BB3-0EA0F17BCAB4}" destId="{7B6408AA-6F5A-4433-8478-1A3BD89676A8}" srcOrd="0" destOrd="0" presId="urn:microsoft.com/office/officeart/2005/8/layout/vList2"/>
    <dgm:cxn modelId="{DD51A07E-1FCD-4482-A9CB-819E5B51BC3B}" type="presOf" srcId="{EF5B6311-3E6C-4D1E-9950-6893C7474172}" destId="{A17530A2-C7B5-40F4-9CED-F6E7657F4944}" srcOrd="0" destOrd="0" presId="urn:microsoft.com/office/officeart/2005/8/layout/vList2"/>
    <dgm:cxn modelId="{7CB2E487-5398-4713-A522-36ECF9D76831}" type="presParOf" srcId="{A17530A2-C7B5-40F4-9CED-F6E7657F4944}" destId="{7B6408AA-6F5A-4433-8478-1A3BD89676A8}" srcOrd="0" destOrd="0" presId="urn:microsoft.com/office/officeart/2005/8/layout/vList2"/>
    <dgm:cxn modelId="{8AB615D5-1830-414D-8ECF-82E0A46AB730}" type="presParOf" srcId="{A17530A2-C7B5-40F4-9CED-F6E7657F4944}" destId="{0C69A25C-BFB5-4286-8231-3D93BE9DFF88}" srcOrd="1" destOrd="0" presId="urn:microsoft.com/office/officeart/2005/8/layout/vList2"/>
    <dgm:cxn modelId="{631A95BD-188C-4C43-B52A-7B4297083575}" type="presParOf" srcId="{A17530A2-C7B5-40F4-9CED-F6E7657F4944}" destId="{139BEB1B-86C1-40A3-B44A-8F0BA9A63151}" srcOrd="2" destOrd="0" presId="urn:microsoft.com/office/officeart/2005/8/layout/vList2"/>
    <dgm:cxn modelId="{59D1A9E9-AF02-43D3-975A-5650CFFF4778}" type="presParOf" srcId="{A17530A2-C7B5-40F4-9CED-F6E7657F4944}" destId="{13FEF142-1687-42F3-9BA1-89041833F1E2}" srcOrd="3" destOrd="0" presId="urn:microsoft.com/office/officeart/2005/8/layout/vList2"/>
    <dgm:cxn modelId="{7E1A7D63-134E-4F6D-A537-C0C8B30E3F27}" type="presParOf" srcId="{A17530A2-C7B5-40F4-9CED-F6E7657F4944}" destId="{9CD3504E-7901-4133-8967-9FFAC0A892F9}" srcOrd="4" destOrd="0" presId="urn:microsoft.com/office/officeart/2005/8/layout/vList2"/>
    <dgm:cxn modelId="{7F2111DA-D829-47D9-9EE3-535F8F555878}" type="presParOf" srcId="{A17530A2-C7B5-40F4-9CED-F6E7657F4944}" destId="{99D66F5B-D5D7-4551-ACD2-B2DB40366A39}" srcOrd="5" destOrd="0" presId="urn:microsoft.com/office/officeart/2005/8/layout/vList2"/>
    <dgm:cxn modelId="{4D1D3526-C564-4825-8961-B60411464F04}" type="presParOf" srcId="{A17530A2-C7B5-40F4-9CED-F6E7657F4944}" destId="{F494764E-52DD-4487-BB72-0447D35DCA3C}" srcOrd="6" destOrd="0" presId="urn:microsoft.com/office/officeart/2005/8/layout/vList2"/>
    <dgm:cxn modelId="{3F756DAC-A935-4BE9-A1B2-02633159D57B}" type="presParOf" srcId="{A17530A2-C7B5-40F4-9CED-F6E7657F4944}" destId="{3C5594A9-FABC-45F9-AE4F-92E81CF4A6E6}" srcOrd="7" destOrd="0" presId="urn:microsoft.com/office/officeart/2005/8/layout/vList2"/>
    <dgm:cxn modelId="{F39154B6-2D0A-4D64-BBC9-63FEB82FBD6F}" type="presParOf" srcId="{A17530A2-C7B5-40F4-9CED-F6E7657F4944}" destId="{970E8F39-90C5-445A-B7AB-8D6350BC626D}" srcOrd="8" destOrd="0" presId="urn:microsoft.com/office/officeart/2005/8/layout/vList2"/>
    <dgm:cxn modelId="{1D98835B-44FD-4539-ACCF-F1E79B2C0A82}" type="presParOf" srcId="{A17530A2-C7B5-40F4-9CED-F6E7657F4944}" destId="{1C96EFB6-8567-4BD3-A576-BF223640E56F}" srcOrd="9" destOrd="0" presId="urn:microsoft.com/office/officeart/2005/8/layout/vList2"/>
    <dgm:cxn modelId="{5D498E34-49F1-4DEA-9D07-0F87E69EDD2C}" type="presParOf" srcId="{A17530A2-C7B5-40F4-9CED-F6E7657F4944}" destId="{0260F998-4BC5-47B7-B52A-B74C99A0CA0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408AA-6F5A-4433-8478-1A3BD89676A8}">
      <dsp:nvSpPr>
        <dsp:cNvPr id="0" name=""/>
        <dsp:cNvSpPr/>
      </dsp:nvSpPr>
      <dsp:spPr>
        <a:xfrm>
          <a:off x="0" y="77176"/>
          <a:ext cx="6007100" cy="91550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rnd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ГКУ ВО «Центр занятости населения </a:t>
          </a:r>
          <a:r>
            <a:rPr lang="ru-RU" sz="1200" b="1" kern="1200" dirty="0" err="1" smtClean="0"/>
            <a:t>Старополтавского</a:t>
          </a:r>
          <a:r>
            <a:rPr lang="ru-RU" sz="1200" b="1" kern="1200" dirty="0" smtClean="0"/>
            <a:t> района» оказывает содействие в трудоустройстве физическим лицам, прибывшим с территории ДНР и ЛНР, при обращении данных лиц в государственное учреждение</a:t>
          </a:r>
          <a:endParaRPr lang="ru-RU" sz="1200" kern="1200" dirty="0"/>
        </a:p>
      </dsp:txBody>
      <dsp:txXfrm>
        <a:off x="44691" y="121867"/>
        <a:ext cx="5917718" cy="826122"/>
      </dsp:txXfrm>
    </dsp:sp>
    <dsp:sp modelId="{139BEB1B-86C1-40A3-B44A-8F0BA9A63151}">
      <dsp:nvSpPr>
        <dsp:cNvPr id="0" name=""/>
        <dsp:cNvSpPr/>
      </dsp:nvSpPr>
      <dsp:spPr>
        <a:xfrm>
          <a:off x="0" y="1004086"/>
          <a:ext cx="6007100" cy="915504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12700" cap="rnd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Указанное государственное учреждение расположено по адресу: Волгоградская область, с. Старая Полтавка, ул. Центральная, д. 83 А. Контактный телефон: 8 (995) 400-98-80</a:t>
          </a:r>
          <a:endParaRPr lang="ru-RU" sz="1200" kern="1200" dirty="0"/>
        </a:p>
      </dsp:txBody>
      <dsp:txXfrm>
        <a:off x="44691" y="1048777"/>
        <a:ext cx="5917718" cy="826122"/>
      </dsp:txXfrm>
    </dsp:sp>
    <dsp:sp modelId="{9CD3504E-7901-4133-8967-9FFAC0A892F9}">
      <dsp:nvSpPr>
        <dsp:cNvPr id="0" name=""/>
        <dsp:cNvSpPr/>
      </dsp:nvSpPr>
      <dsp:spPr>
        <a:xfrm>
          <a:off x="0" y="1930995"/>
          <a:ext cx="6007100" cy="915504"/>
        </a:xfrm>
        <a:prstGeom prst="roundRect">
          <a:avLst/>
        </a:prstGeom>
        <a:solidFill>
          <a:schemeClr val="tx2">
            <a:lumMod val="50000"/>
          </a:schemeClr>
        </a:solidFill>
        <a:ln w="12700" cap="rnd" cmpd="sng" algn="ctr">
          <a:solidFill>
            <a:srgbClr val="2543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Информируем Вас, что физическим лицам, прибывшим с территории ДНР и ЛНР, имеющим гражданство РФ, статус беженца или получившим временное убежище, для трудоустройства не требуется каких-либо дополнительных документов, так как трудоустройство осуществляется на общих основаниях</a:t>
          </a:r>
          <a:endParaRPr lang="ru-RU" sz="1200" kern="1200" dirty="0"/>
        </a:p>
      </dsp:txBody>
      <dsp:txXfrm>
        <a:off x="44691" y="1975686"/>
        <a:ext cx="5917718" cy="826122"/>
      </dsp:txXfrm>
    </dsp:sp>
    <dsp:sp modelId="{F494764E-52DD-4487-BB72-0447D35DCA3C}">
      <dsp:nvSpPr>
        <dsp:cNvPr id="0" name=""/>
        <dsp:cNvSpPr/>
      </dsp:nvSpPr>
      <dsp:spPr>
        <a:xfrm>
          <a:off x="0" y="2857904"/>
          <a:ext cx="6007100" cy="915504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12700" cap="rnd" cmpd="sng" algn="ctr">
          <a:solidFill>
            <a:srgbClr val="2543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В случае отсутствия у физических лиц гражданства РФ, статуса беженца и временного убежища для трудоустройства необходимо оформить патент (разрешительный документ на осуществление трудовой деятельности для заключения трудового договора с работодателем)</a:t>
          </a:r>
          <a:endParaRPr lang="ru-RU" sz="1200" kern="1200" dirty="0"/>
        </a:p>
      </dsp:txBody>
      <dsp:txXfrm>
        <a:off x="44691" y="2902595"/>
        <a:ext cx="5917718" cy="826122"/>
      </dsp:txXfrm>
    </dsp:sp>
    <dsp:sp modelId="{970E8F39-90C5-445A-B7AB-8D6350BC626D}">
      <dsp:nvSpPr>
        <dsp:cNvPr id="0" name=""/>
        <dsp:cNvSpPr/>
      </dsp:nvSpPr>
      <dsp:spPr>
        <a:xfrm>
          <a:off x="0" y="3784814"/>
          <a:ext cx="6007100" cy="940168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12700" cap="rnd" cmpd="sng" algn="ctr">
          <a:solidFill>
            <a:srgbClr val="2543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11175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kern="1200" dirty="0" smtClean="0"/>
            <a:t>По вопросам получения гражданства РФ, статуса беженца, предоставлении временного убежища необходимо обратиться в Миграционный пункт Отделения МВД России по </a:t>
          </a:r>
          <a:r>
            <a:rPr lang="ru-RU" sz="1150" b="1" kern="1200" dirty="0" err="1" smtClean="0"/>
            <a:t>Старополтавскому</a:t>
          </a:r>
          <a:r>
            <a:rPr lang="ru-RU" sz="1150" b="1" kern="1200" dirty="0" smtClean="0"/>
            <a:t> району Волгоградской области, который расположен по адресу: Волгоградская область, с. Старая Полтавка, ул. Центральная, д. 89. Контактный телефон: 8 (84493) 4-37-02</a:t>
          </a:r>
          <a:endParaRPr lang="ru-RU" sz="1150" kern="1200" dirty="0"/>
        </a:p>
      </dsp:txBody>
      <dsp:txXfrm>
        <a:off x="45895" y="3830709"/>
        <a:ext cx="5915310" cy="848378"/>
      </dsp:txXfrm>
    </dsp:sp>
    <dsp:sp modelId="{0260F998-4BC5-47B7-B52A-B74C99A0CA03}">
      <dsp:nvSpPr>
        <dsp:cNvPr id="0" name=""/>
        <dsp:cNvSpPr/>
      </dsp:nvSpPr>
      <dsp:spPr>
        <a:xfrm>
          <a:off x="0" y="4813564"/>
          <a:ext cx="6007100" cy="915504"/>
        </a:xfrm>
        <a:prstGeom prst="roundRect">
          <a:avLst/>
        </a:prstGeom>
        <a:solidFill>
          <a:schemeClr val="tx2">
            <a:lumMod val="50000"/>
          </a:schemeClr>
        </a:solidFill>
        <a:ln w="12700" cap="rnd" cmpd="sng" algn="ctr">
          <a:solidFill>
            <a:srgbClr val="25437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Также разъясняем, что в соответствии с Указом Президента РФ от 29.04.2019 № 187 иностранные граждане, проживающие (проживавшие) на территории ДНР и ЛНР, имеют право обратиться в миграционную службу с заявлением о приёме в гражданство РФ в упрощённом порядке </a:t>
          </a:r>
          <a:endParaRPr lang="ru-RU" sz="1200" kern="1200" dirty="0"/>
        </a:p>
      </dsp:txBody>
      <dsp:txXfrm>
        <a:off x="44691" y="4858255"/>
        <a:ext cx="5917718" cy="826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3251200" y="1689900"/>
            <a:ext cx="3611126" cy="7213270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050" y="770467"/>
            <a:ext cx="4616035" cy="4512735"/>
          </a:xfrm>
        </p:spPr>
        <p:txBody>
          <a:bodyPr anchor="b">
            <a:normAutofit/>
          </a:bodyPr>
          <a:lstStyle>
            <a:lvl1pPr algn="l">
              <a:defRPr sz="3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0050" y="5552254"/>
            <a:ext cx="3715688" cy="2763895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75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400050" y="770467"/>
            <a:ext cx="6057900" cy="4512733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1502" y="5552252"/>
            <a:ext cx="5460999" cy="6604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287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6057900" cy="4182533"/>
          </a:xfrm>
        </p:spPr>
        <p:txBody>
          <a:bodyPr anchor="ctr">
            <a:normAutofit/>
          </a:bodyPr>
          <a:lstStyle>
            <a:lvl1pPr algn="l">
              <a:defRPr sz="21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5943600"/>
            <a:ext cx="4787664" cy="27516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0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00101" y="4953000"/>
            <a:ext cx="4801850" cy="697089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212657"/>
            <a:ext cx="4786771" cy="248261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70754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4953000"/>
            <a:ext cx="4786771" cy="2451800"/>
          </a:xfrm>
        </p:spPr>
        <p:txBody>
          <a:bodyPr anchor="b">
            <a:normAutofit/>
          </a:bodyPr>
          <a:lstStyle>
            <a:lvl1pPr algn="l">
              <a:defRPr sz="21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414305"/>
            <a:ext cx="4787664" cy="1280961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114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213" y="770467"/>
            <a:ext cx="5144840" cy="4182533"/>
          </a:xfrm>
        </p:spPr>
        <p:txBody>
          <a:bodyPr anchor="ctr">
            <a:normAutofit/>
          </a:bodyPr>
          <a:lstStyle>
            <a:lvl1pPr algn="l">
              <a:defRPr sz="21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13400"/>
            <a:ext cx="4786771" cy="151647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7154334"/>
            <a:ext cx="4786770" cy="154093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71451" y="10264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72151" y="3999091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0275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770467"/>
            <a:ext cx="5644244" cy="418253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1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0050" y="5674549"/>
            <a:ext cx="4786771" cy="121073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5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0" y="6885285"/>
            <a:ext cx="4786770" cy="180998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991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 algn="l">
              <a:defRPr sz="21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1" y="770468"/>
            <a:ext cx="4916150" cy="544219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350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24804" y="770467"/>
            <a:ext cx="1533146" cy="6383867"/>
          </a:xfrm>
        </p:spPr>
        <p:txBody>
          <a:bodyPr vert="eaVert">
            <a:normAutofit/>
          </a:bodyPr>
          <a:lstStyle>
            <a:lvl1pPr>
              <a:defRPr sz="21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70467"/>
            <a:ext cx="4387509" cy="7924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178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1" y="770467"/>
            <a:ext cx="4916150" cy="544219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63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" y="2861733"/>
            <a:ext cx="4801851" cy="3350919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6481704"/>
            <a:ext cx="4801850" cy="2213563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530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400051" y="770467"/>
            <a:ext cx="2962475" cy="5442186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3496771" y="770466"/>
            <a:ext cx="2961179" cy="5429956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46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1" y="770467"/>
            <a:ext cx="2787650" cy="880533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050" y="1651001"/>
            <a:ext cx="2959100" cy="4561652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263" y="818622"/>
            <a:ext cx="2823038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6772" y="1651000"/>
            <a:ext cx="2967529" cy="4549422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6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39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105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0" y="770467"/>
            <a:ext cx="2400300" cy="2201333"/>
          </a:xfrm>
        </p:spPr>
        <p:txBody>
          <a:bodyPr anchor="b">
            <a:normAutofit/>
          </a:bodyPr>
          <a:lstStyle>
            <a:lvl1pPr algn="l">
              <a:defRPr sz="1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770467"/>
            <a:ext cx="3329066" cy="79248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0" y="3191937"/>
            <a:ext cx="2400300" cy="302071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23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1850" y="2091267"/>
            <a:ext cx="2672444" cy="16510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71500" y="1320800"/>
            <a:ext cx="2460731" cy="693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72021" y="3962400"/>
            <a:ext cx="2673167" cy="3008489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0050" y="8915401"/>
            <a:ext cx="4358793" cy="527403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49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003006" y="5625631"/>
            <a:ext cx="1852842" cy="384010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0051" y="6493934"/>
            <a:ext cx="4916150" cy="220133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051" y="770468"/>
            <a:ext cx="4916150" cy="54421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72684" y="8915405"/>
            <a:ext cx="900347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CAC35C-AA88-4FE0-82E9-2CA5464C9CFF}" type="datetimeFigureOut">
              <a:rPr lang="ru-RU" smtClean="0"/>
              <a:t>02.08.2022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0050" y="8915401"/>
            <a:ext cx="4358793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820" y="8057803"/>
            <a:ext cx="642680" cy="9676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1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5703A1A-823D-43CA-BC3B-4AB7FAC4D6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3345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4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955800"/>
            <a:ext cx="2501900" cy="13335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82600" y="283351"/>
            <a:ext cx="6045200" cy="1705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ПРОКУРАТУРА СТАРОПОЛТАВСКОГО РАЙОНА </a:t>
            </a:r>
            <a:r>
              <a:rPr lang="ru-RU" sz="1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ИНФОРМИРУЕТ </a:t>
            </a:r>
            <a:r>
              <a:rPr lang="ru-RU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ФИЗИЧЕСКИХ ЛИЦ, ПРИБЫВШИХ С ТЕРРИТОРИИ ДОНЕЦКОЙ НАРОДНОЙ РЕСПУБЛИКИ И ЛУГАНСКОЙ НАРОДНОЙ РЕСПУБЛИКИ НА ТЕРРИТОРИЮ СТАРОПОЛТАВСКОГО РАЙОНА ВОЛГОГРАДСКОЙ ОБЛАСТИ, ПО ВОПРОСАМ ТРУДОУСТРОЙСТВА НА ТЕРРИТОРИИ СТАРОПОЛТАВСКОГО РАЙОНА ВОЛГОГРАДСКОЙ ОБЛАСТИ</a:t>
            </a:r>
            <a:endParaRPr lang="ru-RU" sz="1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1406621958"/>
              </p:ext>
            </p:extLst>
          </p:nvPr>
        </p:nvGraphicFramePr>
        <p:xfrm>
          <a:off x="457200" y="3409713"/>
          <a:ext cx="6007100" cy="5729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387377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266</Words>
  <Application>Microsoft Office PowerPoint</Application>
  <PresentationFormat>Лист A4 (210x297 мм)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Calibri</vt:lpstr>
      <vt:lpstr>Century Gothic</vt:lpstr>
      <vt:lpstr>Times New Roman</vt:lpstr>
      <vt:lpstr>Wingdings 3</vt:lpstr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Трусова Елена Владимировна</dc:creator>
  <cp:lastModifiedBy>Трусова Елена Владимировна</cp:lastModifiedBy>
  <cp:revision>27</cp:revision>
  <dcterms:created xsi:type="dcterms:W3CDTF">2022-02-17T14:52:33Z</dcterms:created>
  <dcterms:modified xsi:type="dcterms:W3CDTF">2022-08-02T12:29:27Z</dcterms:modified>
</cp:coreProperties>
</file>