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5762"/>
    <a:srgbClr val="2D508F"/>
    <a:srgbClr val="F2D0E6"/>
    <a:srgbClr val="254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DB1A97-F1D4-4034-B772-DA508671F7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73CED3-0E04-40B7-9C82-74B7C2D669F1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ru-RU" b="1" dirty="0" smtClean="0"/>
            <a:t>Дошкольное образовательное учреждение - МКДОУ </a:t>
          </a:r>
          <a:r>
            <a:rPr lang="ru-RU" b="1" dirty="0" err="1" smtClean="0"/>
            <a:t>Старополтавский</a:t>
          </a:r>
          <a:r>
            <a:rPr lang="ru-RU" b="1" dirty="0" smtClean="0"/>
            <a:t> детский сад «Солнышко», расположен на территории с. Старая Полтавка. Кроме этого, дошкольные группы функционируют на базе общеобразовательных учреждений в </a:t>
          </a:r>
          <a:r>
            <a:rPr lang="ru-RU" b="1" dirty="0" err="1" smtClean="0"/>
            <a:t>с.Иловатка</a:t>
          </a:r>
          <a:r>
            <a:rPr lang="ru-RU" b="1" dirty="0" smtClean="0"/>
            <a:t>, </a:t>
          </a:r>
          <a:r>
            <a:rPr lang="ru-RU" b="1" dirty="0" err="1" smtClean="0"/>
            <a:t>с.Валуевка</a:t>
          </a:r>
          <a:r>
            <a:rPr lang="ru-RU" b="1" dirty="0" smtClean="0"/>
            <a:t>, </a:t>
          </a:r>
          <a:r>
            <a:rPr lang="ru-RU" b="1" dirty="0" err="1" smtClean="0"/>
            <a:t>с.Беляевка</a:t>
          </a:r>
          <a:r>
            <a:rPr lang="ru-RU" b="1" dirty="0" smtClean="0"/>
            <a:t>, </a:t>
          </a:r>
          <a:r>
            <a:rPr lang="ru-RU" b="1" dirty="0" err="1" smtClean="0"/>
            <a:t>с.Верхняя</a:t>
          </a:r>
          <a:r>
            <a:rPr lang="ru-RU" b="1" dirty="0" smtClean="0"/>
            <a:t> Водянка, </a:t>
          </a:r>
          <a:r>
            <a:rPr lang="ru-RU" b="1" dirty="0" err="1" smtClean="0"/>
            <a:t>с.Верхний</a:t>
          </a:r>
          <a:r>
            <a:rPr lang="ru-RU" b="1" dirty="0" smtClean="0"/>
            <a:t> Еруслан, </a:t>
          </a:r>
          <a:r>
            <a:rPr lang="ru-RU" b="1" dirty="0" err="1" smtClean="0"/>
            <a:t>с.Гмелинка</a:t>
          </a:r>
          <a:r>
            <a:rPr lang="ru-RU" b="1" dirty="0" smtClean="0"/>
            <a:t>, </a:t>
          </a:r>
          <a:r>
            <a:rPr lang="ru-RU" b="1" dirty="0" err="1" smtClean="0"/>
            <a:t>с.Черебаево</a:t>
          </a:r>
          <a:r>
            <a:rPr lang="ru-RU" b="1" dirty="0" smtClean="0"/>
            <a:t>, </a:t>
          </a:r>
          <a:r>
            <a:rPr lang="ru-RU" b="1" dirty="0" err="1" smtClean="0"/>
            <a:t>с.Красный</a:t>
          </a:r>
          <a:r>
            <a:rPr lang="ru-RU" b="1" dirty="0" smtClean="0"/>
            <a:t> Яр, </a:t>
          </a:r>
          <a:r>
            <a:rPr lang="ru-RU" b="1" dirty="0" err="1" smtClean="0"/>
            <a:t>с.Курнаевка</a:t>
          </a:r>
          <a:r>
            <a:rPr lang="ru-RU" b="1" dirty="0" smtClean="0"/>
            <a:t>, </a:t>
          </a:r>
          <a:r>
            <a:rPr lang="ru-RU" b="1" dirty="0" err="1" smtClean="0"/>
            <a:t>с.Лятошинка</a:t>
          </a:r>
          <a:r>
            <a:rPr lang="ru-RU" b="1" dirty="0" smtClean="0"/>
            <a:t>, </a:t>
          </a:r>
          <a:r>
            <a:rPr lang="ru-RU" b="1" dirty="0" err="1" smtClean="0"/>
            <a:t>с.Новая</a:t>
          </a:r>
          <a:r>
            <a:rPr lang="ru-RU" b="1" dirty="0" smtClean="0"/>
            <a:t> </a:t>
          </a:r>
          <a:r>
            <a:rPr lang="ru-RU" b="1" dirty="0" err="1" smtClean="0"/>
            <a:t>Квасниковка</a:t>
          </a:r>
          <a:r>
            <a:rPr lang="ru-RU" b="1" dirty="0" smtClean="0"/>
            <a:t>, </a:t>
          </a:r>
          <a:r>
            <a:rPr lang="ru-RU" b="1" dirty="0" err="1" smtClean="0"/>
            <a:t>с.Салтово</a:t>
          </a:r>
          <a:r>
            <a:rPr lang="ru-RU" b="1" dirty="0" smtClean="0"/>
            <a:t>, </a:t>
          </a:r>
          <a:r>
            <a:rPr lang="ru-RU" b="1" dirty="0" err="1" smtClean="0"/>
            <a:t>с.Торгун</a:t>
          </a:r>
          <a:r>
            <a:rPr lang="ru-RU" b="1" dirty="0" smtClean="0"/>
            <a:t>, </a:t>
          </a:r>
          <a:r>
            <a:rPr lang="ru-RU" b="1" dirty="0" err="1" smtClean="0"/>
            <a:t>с.Харьковка</a:t>
          </a:r>
          <a:endParaRPr lang="ru-RU" dirty="0"/>
        </a:p>
      </dgm:t>
    </dgm:pt>
    <dgm:pt modelId="{8BD9B5CB-6D37-41E4-97DF-930EC671F56F}" type="parTrans" cxnId="{4C522F21-0548-49F5-9CC2-46E88CBD668D}">
      <dgm:prSet/>
      <dgm:spPr/>
      <dgm:t>
        <a:bodyPr/>
        <a:lstStyle/>
        <a:p>
          <a:endParaRPr lang="ru-RU"/>
        </a:p>
      </dgm:t>
    </dgm:pt>
    <dgm:pt modelId="{F763AB7A-DCFE-4CF2-9F60-E62E94895270}" type="sibTrans" cxnId="{4C522F21-0548-49F5-9CC2-46E88CBD668D}">
      <dgm:prSet/>
      <dgm:spPr/>
      <dgm:t>
        <a:bodyPr/>
        <a:lstStyle/>
        <a:p>
          <a:endParaRPr lang="ru-RU"/>
        </a:p>
      </dgm:t>
    </dgm:pt>
    <dgm:pt modelId="{A3165EE1-858A-4510-9C5F-3B71B7051B1B}" type="pres">
      <dgm:prSet presAssocID="{1BDB1A97-F1D4-4034-B772-DA508671F779}" presName="linear" presStyleCnt="0">
        <dgm:presLayoutVars>
          <dgm:animLvl val="lvl"/>
          <dgm:resizeHandles val="exact"/>
        </dgm:presLayoutVars>
      </dgm:prSet>
      <dgm:spPr/>
    </dgm:pt>
    <dgm:pt modelId="{6CA78B76-CA87-4202-A950-07274ADF89A2}" type="pres">
      <dgm:prSet presAssocID="{9A73CED3-0E04-40B7-9C82-74B7C2D669F1}" presName="parentText" presStyleLbl="node1" presStyleIdx="0" presStyleCnt="1" custScaleY="101956" custLinFactNeighborY="-57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D96A47-272B-4207-8527-F53FF5683101}" type="presOf" srcId="{9A73CED3-0E04-40B7-9C82-74B7C2D669F1}" destId="{6CA78B76-CA87-4202-A950-07274ADF89A2}" srcOrd="0" destOrd="0" presId="urn:microsoft.com/office/officeart/2005/8/layout/vList2"/>
    <dgm:cxn modelId="{1059C68A-D8B4-40A2-AA24-C3BC6A2C2088}" type="presOf" srcId="{1BDB1A97-F1D4-4034-B772-DA508671F779}" destId="{A3165EE1-858A-4510-9C5F-3B71B7051B1B}" srcOrd="0" destOrd="0" presId="urn:microsoft.com/office/officeart/2005/8/layout/vList2"/>
    <dgm:cxn modelId="{4C522F21-0548-49F5-9CC2-46E88CBD668D}" srcId="{1BDB1A97-F1D4-4034-B772-DA508671F779}" destId="{9A73CED3-0E04-40B7-9C82-74B7C2D669F1}" srcOrd="0" destOrd="0" parTransId="{8BD9B5CB-6D37-41E4-97DF-930EC671F56F}" sibTransId="{F763AB7A-DCFE-4CF2-9F60-E62E94895270}"/>
    <dgm:cxn modelId="{370B01C7-0269-485E-8304-D7D56602BF83}" type="presParOf" srcId="{A3165EE1-858A-4510-9C5F-3B71B7051B1B}" destId="{6CA78B76-CA87-4202-A950-07274ADF89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036389-6501-4280-92A0-5ECA63FCB7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9E074D3-BFEB-4C39-876D-82B3C82B80E7}">
      <dgm:prSet/>
      <dgm:spPr/>
      <dgm:t>
        <a:bodyPr/>
        <a:lstStyle/>
        <a:p>
          <a:pPr rtl="0"/>
          <a:r>
            <a:rPr lang="ru-RU" b="1" dirty="0" smtClean="0"/>
            <a:t>12 начальных общеобразовательных школ, расположенных на территории с. Новая </a:t>
          </a:r>
          <a:r>
            <a:rPr lang="ru-RU" b="1" dirty="0" err="1" smtClean="0"/>
            <a:t>Квасниковка</a:t>
          </a:r>
          <a:r>
            <a:rPr lang="ru-RU" b="1" dirty="0" smtClean="0"/>
            <a:t>, с. </a:t>
          </a:r>
          <a:r>
            <a:rPr lang="ru-RU" b="1" dirty="0" err="1" smtClean="0"/>
            <a:t>Курнаевка</a:t>
          </a:r>
          <a:r>
            <a:rPr lang="ru-RU" b="1" dirty="0" smtClean="0"/>
            <a:t>, с. Верхний Еруслан, х. </a:t>
          </a:r>
          <a:r>
            <a:rPr lang="ru-RU" b="1" dirty="0" err="1" smtClean="0"/>
            <a:t>Вербенский</a:t>
          </a:r>
          <a:r>
            <a:rPr lang="ru-RU" b="1" dirty="0" smtClean="0"/>
            <a:t>, с. Гмелинка, с. </a:t>
          </a:r>
          <a:r>
            <a:rPr lang="ru-RU" b="1" dirty="0" err="1" smtClean="0"/>
            <a:t>Иловатка</a:t>
          </a:r>
          <a:r>
            <a:rPr lang="ru-RU" b="1" dirty="0" smtClean="0"/>
            <a:t>, с. </a:t>
          </a:r>
          <a:r>
            <a:rPr lang="ru-RU" b="1" dirty="0" err="1" smtClean="0"/>
            <a:t>Кано</a:t>
          </a:r>
          <a:r>
            <a:rPr lang="ru-RU" b="1" dirty="0" smtClean="0"/>
            <a:t>, с. Старая Полтавка, п. </a:t>
          </a:r>
          <a:r>
            <a:rPr lang="ru-RU" b="1" dirty="0" err="1" smtClean="0"/>
            <a:t>Торгун</a:t>
          </a:r>
          <a:r>
            <a:rPr lang="ru-RU" b="1" dirty="0" smtClean="0"/>
            <a:t>, х. Новый Тихонов, с. Калинино, с. Верхняя Водянка</a:t>
          </a:r>
          <a:endParaRPr lang="ru-RU" dirty="0"/>
        </a:p>
      </dgm:t>
    </dgm:pt>
    <dgm:pt modelId="{616FDEAA-94B4-4B05-AF54-747BB9B0673B}" type="parTrans" cxnId="{4611A535-1A6C-460A-8FE7-E73AE7956632}">
      <dgm:prSet/>
      <dgm:spPr/>
      <dgm:t>
        <a:bodyPr/>
        <a:lstStyle/>
        <a:p>
          <a:endParaRPr lang="ru-RU"/>
        </a:p>
      </dgm:t>
    </dgm:pt>
    <dgm:pt modelId="{73EDDF17-965B-4F87-8AD0-DFF720B4E40E}" type="sibTrans" cxnId="{4611A535-1A6C-460A-8FE7-E73AE7956632}">
      <dgm:prSet/>
      <dgm:spPr/>
      <dgm:t>
        <a:bodyPr/>
        <a:lstStyle/>
        <a:p>
          <a:endParaRPr lang="ru-RU"/>
        </a:p>
      </dgm:t>
    </dgm:pt>
    <dgm:pt modelId="{E7F33DF5-4D98-4948-989B-DBAD693F3416}" type="pres">
      <dgm:prSet presAssocID="{E1036389-6501-4280-92A0-5ECA63FCB700}" presName="linear" presStyleCnt="0">
        <dgm:presLayoutVars>
          <dgm:animLvl val="lvl"/>
          <dgm:resizeHandles val="exact"/>
        </dgm:presLayoutVars>
      </dgm:prSet>
      <dgm:spPr/>
    </dgm:pt>
    <dgm:pt modelId="{798D8B2A-A4D8-4BB1-B398-0CA3B7BD2415}" type="pres">
      <dgm:prSet presAssocID="{89E074D3-BFEB-4C39-876D-82B3C82B80E7}" presName="parentText" presStyleLbl="node1" presStyleIdx="0" presStyleCnt="1" custLinFactNeighborX="-2249" custLinFactNeighborY="-41217">
        <dgm:presLayoutVars>
          <dgm:chMax val="0"/>
          <dgm:bulletEnabled val="1"/>
        </dgm:presLayoutVars>
      </dgm:prSet>
      <dgm:spPr/>
    </dgm:pt>
  </dgm:ptLst>
  <dgm:cxnLst>
    <dgm:cxn modelId="{287C4CF3-D24E-4F5B-B243-1351F0A5C981}" type="presOf" srcId="{E1036389-6501-4280-92A0-5ECA63FCB700}" destId="{E7F33DF5-4D98-4948-989B-DBAD693F3416}" srcOrd="0" destOrd="0" presId="urn:microsoft.com/office/officeart/2005/8/layout/vList2"/>
    <dgm:cxn modelId="{4611A535-1A6C-460A-8FE7-E73AE7956632}" srcId="{E1036389-6501-4280-92A0-5ECA63FCB700}" destId="{89E074D3-BFEB-4C39-876D-82B3C82B80E7}" srcOrd="0" destOrd="0" parTransId="{616FDEAA-94B4-4B05-AF54-747BB9B0673B}" sibTransId="{73EDDF17-965B-4F87-8AD0-DFF720B4E40E}"/>
    <dgm:cxn modelId="{0B3C3281-993D-42C5-8595-A649C02FDBA3}" type="presOf" srcId="{89E074D3-BFEB-4C39-876D-82B3C82B80E7}" destId="{798D8B2A-A4D8-4BB1-B398-0CA3B7BD2415}" srcOrd="0" destOrd="0" presId="urn:microsoft.com/office/officeart/2005/8/layout/vList2"/>
    <dgm:cxn modelId="{70EDC200-950D-469C-9C4D-1214C59A60D8}" type="presParOf" srcId="{E7F33DF5-4D98-4948-989B-DBAD693F3416}" destId="{798D8B2A-A4D8-4BB1-B398-0CA3B7BD241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2BE9BC-D230-4893-A534-E421F13BE6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C5D0A6-C067-4ADB-924D-858C1C33DBB2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ru-RU" sz="1200" b="1" dirty="0" smtClean="0"/>
            <a:t>19 общеобразовательных учреждений </a:t>
          </a:r>
          <a:r>
            <a:rPr lang="ru-RU" sz="1200" b="1" dirty="0" err="1" smtClean="0"/>
            <a:t>Старополтавского</a:t>
          </a:r>
          <a:r>
            <a:rPr lang="ru-RU" sz="1200" b="1" dirty="0" smtClean="0"/>
            <a:t> района, которые расположены на территории </a:t>
          </a:r>
          <a:r>
            <a:rPr lang="ru-RU" sz="1200" b="1" dirty="0" err="1" smtClean="0"/>
            <a:t>с.Беляевка</a:t>
          </a:r>
          <a:r>
            <a:rPr lang="ru-RU" sz="1200" b="1" dirty="0" smtClean="0"/>
            <a:t>, </a:t>
          </a:r>
          <a:r>
            <a:rPr lang="ru-RU" sz="1200" b="1" dirty="0" err="1" smtClean="0"/>
            <a:t>с.Валуевка</a:t>
          </a:r>
          <a:r>
            <a:rPr lang="ru-RU" sz="1200" b="1" dirty="0" smtClean="0"/>
            <a:t>, </a:t>
          </a:r>
          <a:r>
            <a:rPr lang="ru-RU" sz="1200" b="1" dirty="0" err="1" smtClean="0"/>
            <a:t>с.Верхняя</a:t>
          </a:r>
          <a:r>
            <a:rPr lang="ru-RU" sz="1200" b="1" dirty="0" smtClean="0"/>
            <a:t> Водянка, </a:t>
          </a:r>
          <a:r>
            <a:rPr lang="ru-RU" sz="1200" b="1" dirty="0" err="1" smtClean="0"/>
            <a:t>с.Гмелинка</a:t>
          </a:r>
          <a:r>
            <a:rPr lang="ru-RU" sz="1200" b="1" dirty="0" smtClean="0"/>
            <a:t>, </a:t>
          </a:r>
          <a:r>
            <a:rPr lang="ru-RU" sz="1200" b="1" dirty="0" err="1" smtClean="0"/>
            <a:t>с.Иловатка</a:t>
          </a:r>
          <a:r>
            <a:rPr lang="ru-RU" sz="1200" b="1" dirty="0" smtClean="0"/>
            <a:t>, </a:t>
          </a:r>
          <a:r>
            <a:rPr lang="ru-RU" sz="1200" b="1" dirty="0" err="1" smtClean="0"/>
            <a:t>с.Кано</a:t>
          </a:r>
          <a:r>
            <a:rPr lang="ru-RU" sz="1200" b="1" dirty="0" smtClean="0"/>
            <a:t>, </a:t>
          </a:r>
          <a:r>
            <a:rPr lang="ru-RU" sz="1200" b="1" dirty="0" err="1" smtClean="0"/>
            <a:t>с.Колышкино</a:t>
          </a:r>
          <a:r>
            <a:rPr lang="ru-RU" sz="1200" b="1" dirty="0" smtClean="0"/>
            <a:t>, </a:t>
          </a:r>
          <a:r>
            <a:rPr lang="ru-RU" sz="1200" b="1" dirty="0" err="1" smtClean="0"/>
            <a:t>с.Красный</a:t>
          </a:r>
          <a:r>
            <a:rPr lang="ru-RU" sz="1200" b="1" dirty="0" smtClean="0"/>
            <a:t> Яр, </a:t>
          </a:r>
          <a:r>
            <a:rPr lang="ru-RU" sz="1200" b="1" dirty="0" err="1" smtClean="0"/>
            <a:t>с.Курнаевка</a:t>
          </a:r>
          <a:r>
            <a:rPr lang="ru-RU" sz="1200" b="1" dirty="0" smtClean="0"/>
            <a:t>, </a:t>
          </a:r>
          <a:r>
            <a:rPr lang="ru-RU" sz="1200" b="1" dirty="0" err="1" smtClean="0"/>
            <a:t>с.Лятошинка</a:t>
          </a:r>
          <a:r>
            <a:rPr lang="ru-RU" sz="1200" b="1" dirty="0" smtClean="0"/>
            <a:t>, </a:t>
          </a:r>
          <a:r>
            <a:rPr lang="ru-RU" sz="1200" b="1" dirty="0" err="1" smtClean="0"/>
            <a:t>с.Новая</a:t>
          </a:r>
          <a:r>
            <a:rPr lang="ru-RU" sz="1200" b="1" dirty="0" smtClean="0"/>
            <a:t> Полтавка, </a:t>
          </a:r>
          <a:r>
            <a:rPr lang="ru-RU" sz="1200" b="1" dirty="0" err="1" smtClean="0"/>
            <a:t>с.Новая</a:t>
          </a:r>
          <a:r>
            <a:rPr lang="ru-RU" sz="1200" b="1" dirty="0" smtClean="0"/>
            <a:t> </a:t>
          </a:r>
          <a:r>
            <a:rPr lang="ru-RU" sz="1200" b="1" dirty="0" err="1" smtClean="0"/>
            <a:t>Квасниковка</a:t>
          </a:r>
          <a:r>
            <a:rPr lang="ru-RU" sz="1200" b="1" dirty="0" smtClean="0"/>
            <a:t>, </a:t>
          </a:r>
          <a:r>
            <a:rPr lang="ru-RU" sz="1200" b="1" dirty="0" err="1" smtClean="0"/>
            <a:t>с.Салтово</a:t>
          </a:r>
          <a:r>
            <a:rPr lang="ru-RU" sz="1200" b="1" dirty="0" smtClean="0"/>
            <a:t>, </a:t>
          </a:r>
          <a:r>
            <a:rPr lang="ru-RU" sz="1200" b="1" dirty="0" err="1" smtClean="0"/>
            <a:t>с.Старая</a:t>
          </a:r>
          <a:r>
            <a:rPr lang="ru-RU" sz="1200" b="1" dirty="0" smtClean="0"/>
            <a:t> Полтавка, </a:t>
          </a:r>
          <a:r>
            <a:rPr lang="ru-RU" sz="1200" b="1" dirty="0" err="1" smtClean="0"/>
            <a:t>п.Торгун</a:t>
          </a:r>
          <a:r>
            <a:rPr lang="ru-RU" sz="1200" b="1" dirty="0" smtClean="0"/>
            <a:t>, </a:t>
          </a:r>
          <a:r>
            <a:rPr lang="ru-RU" sz="1200" b="1" dirty="0" err="1" smtClean="0"/>
            <a:t>с.Харьковка</a:t>
          </a:r>
          <a:r>
            <a:rPr lang="ru-RU" sz="1200" b="1" dirty="0" smtClean="0"/>
            <a:t>, </a:t>
          </a:r>
          <a:r>
            <a:rPr lang="ru-RU" sz="1200" b="1" dirty="0" err="1" smtClean="0"/>
            <a:t>с.Верхний</a:t>
          </a:r>
          <a:r>
            <a:rPr lang="ru-RU" sz="1200" b="1" dirty="0" smtClean="0"/>
            <a:t> Еруслан, </a:t>
          </a:r>
          <a:r>
            <a:rPr lang="ru-RU" sz="1200" b="1" dirty="0" err="1" smtClean="0"/>
            <a:t>с.Черебаево</a:t>
          </a:r>
          <a:endParaRPr lang="ru-RU" sz="1200" b="1" dirty="0"/>
        </a:p>
      </dgm:t>
    </dgm:pt>
    <dgm:pt modelId="{E9E2CB1A-9695-4083-BC47-64F83949391C}" type="parTrans" cxnId="{9E42B8C8-FFCC-494E-B0F5-48D2D70B24F4}">
      <dgm:prSet/>
      <dgm:spPr/>
      <dgm:t>
        <a:bodyPr/>
        <a:lstStyle/>
        <a:p>
          <a:endParaRPr lang="ru-RU"/>
        </a:p>
      </dgm:t>
    </dgm:pt>
    <dgm:pt modelId="{8133CAA7-899A-4BBF-AFB3-82BA23A08CE4}" type="sibTrans" cxnId="{9E42B8C8-FFCC-494E-B0F5-48D2D70B24F4}">
      <dgm:prSet/>
      <dgm:spPr/>
      <dgm:t>
        <a:bodyPr/>
        <a:lstStyle/>
        <a:p>
          <a:endParaRPr lang="ru-RU"/>
        </a:p>
      </dgm:t>
    </dgm:pt>
    <dgm:pt modelId="{21D4DEEC-3B50-4209-A199-113906D1FDE5}" type="pres">
      <dgm:prSet presAssocID="{0C2BE9BC-D230-4893-A534-E421F13BE612}" presName="linear" presStyleCnt="0">
        <dgm:presLayoutVars>
          <dgm:animLvl val="lvl"/>
          <dgm:resizeHandles val="exact"/>
        </dgm:presLayoutVars>
      </dgm:prSet>
      <dgm:spPr/>
    </dgm:pt>
    <dgm:pt modelId="{5ECED112-87BD-4B7A-AE82-E20E229DCFD2}" type="pres">
      <dgm:prSet presAssocID="{AAC5D0A6-C067-4ADB-924D-858C1C33DBB2}" presName="parentText" presStyleLbl="node1" presStyleIdx="0" presStyleCnt="1" custLinFactNeighborY="-369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7D75EB-5F6E-4714-8986-5916243483DD}" type="presOf" srcId="{0C2BE9BC-D230-4893-A534-E421F13BE612}" destId="{21D4DEEC-3B50-4209-A199-113906D1FDE5}" srcOrd="0" destOrd="0" presId="urn:microsoft.com/office/officeart/2005/8/layout/vList2"/>
    <dgm:cxn modelId="{9E42B8C8-FFCC-494E-B0F5-48D2D70B24F4}" srcId="{0C2BE9BC-D230-4893-A534-E421F13BE612}" destId="{AAC5D0A6-C067-4ADB-924D-858C1C33DBB2}" srcOrd="0" destOrd="0" parTransId="{E9E2CB1A-9695-4083-BC47-64F83949391C}" sibTransId="{8133CAA7-899A-4BBF-AFB3-82BA23A08CE4}"/>
    <dgm:cxn modelId="{5D867F89-27AF-494C-BB1F-A9AE45257877}" type="presOf" srcId="{AAC5D0A6-C067-4ADB-924D-858C1C33DBB2}" destId="{5ECED112-87BD-4B7A-AE82-E20E229DCFD2}" srcOrd="0" destOrd="0" presId="urn:microsoft.com/office/officeart/2005/8/layout/vList2"/>
    <dgm:cxn modelId="{F0F4E3AC-7E97-48B3-AD0B-D370717DEDAF}" type="presParOf" srcId="{21D4DEEC-3B50-4209-A199-113906D1FDE5}" destId="{5ECED112-87BD-4B7A-AE82-E20E229DCFD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78B76-CA87-4202-A950-07274ADF89A2}">
      <dsp:nvSpPr>
        <dsp:cNvPr id="0" name=""/>
        <dsp:cNvSpPr/>
      </dsp:nvSpPr>
      <dsp:spPr>
        <a:xfrm>
          <a:off x="0" y="0"/>
          <a:ext cx="4953000" cy="1431462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Дошкольное образовательное учреждение - МКДОУ </a:t>
          </a:r>
          <a:r>
            <a:rPr lang="ru-RU" sz="1200" b="1" kern="1200" dirty="0" err="1" smtClean="0"/>
            <a:t>Старополтавский</a:t>
          </a:r>
          <a:r>
            <a:rPr lang="ru-RU" sz="1200" b="1" kern="1200" dirty="0" smtClean="0"/>
            <a:t> детский сад «Солнышко», расположен на территории с. Старая Полтавка. Кроме этого, дошкольные группы функционируют на базе общеобразовательных учреждений в </a:t>
          </a:r>
          <a:r>
            <a:rPr lang="ru-RU" sz="1200" b="1" kern="1200" dirty="0" err="1" smtClean="0"/>
            <a:t>с.Иловатка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с.Валуевка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с.Беляевка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с.Верхняя</a:t>
          </a:r>
          <a:r>
            <a:rPr lang="ru-RU" sz="1200" b="1" kern="1200" dirty="0" smtClean="0"/>
            <a:t> Водянка, </a:t>
          </a:r>
          <a:r>
            <a:rPr lang="ru-RU" sz="1200" b="1" kern="1200" dirty="0" err="1" smtClean="0"/>
            <a:t>с.Верхний</a:t>
          </a:r>
          <a:r>
            <a:rPr lang="ru-RU" sz="1200" b="1" kern="1200" dirty="0" smtClean="0"/>
            <a:t> Еруслан, </a:t>
          </a:r>
          <a:r>
            <a:rPr lang="ru-RU" sz="1200" b="1" kern="1200" dirty="0" err="1" smtClean="0"/>
            <a:t>с.Гмелинка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с.Черебаево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с.Красный</a:t>
          </a:r>
          <a:r>
            <a:rPr lang="ru-RU" sz="1200" b="1" kern="1200" dirty="0" smtClean="0"/>
            <a:t> Яр, </a:t>
          </a:r>
          <a:r>
            <a:rPr lang="ru-RU" sz="1200" b="1" kern="1200" dirty="0" err="1" smtClean="0"/>
            <a:t>с.Курнаевка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с.Лятошинка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с.Новая</a:t>
          </a:r>
          <a:r>
            <a:rPr lang="ru-RU" sz="1200" b="1" kern="1200" dirty="0" smtClean="0"/>
            <a:t> </a:t>
          </a:r>
          <a:r>
            <a:rPr lang="ru-RU" sz="1200" b="1" kern="1200" dirty="0" err="1" smtClean="0"/>
            <a:t>Квасниковка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с.Салтово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с.Торгун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с.Харьковка</a:t>
          </a:r>
          <a:endParaRPr lang="ru-RU" sz="1200" kern="1200" dirty="0"/>
        </a:p>
      </dsp:txBody>
      <dsp:txXfrm>
        <a:off x="69878" y="69878"/>
        <a:ext cx="4813244" cy="1291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D8B2A-A4D8-4BB1-B398-0CA3B7BD2415}">
      <dsp:nvSpPr>
        <dsp:cNvPr id="0" name=""/>
        <dsp:cNvSpPr/>
      </dsp:nvSpPr>
      <dsp:spPr>
        <a:xfrm>
          <a:off x="0" y="0"/>
          <a:ext cx="4953000" cy="856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12 начальных общеобразовательных школ, расположенных на территории с. Новая </a:t>
          </a:r>
          <a:r>
            <a:rPr lang="ru-RU" sz="1200" b="1" kern="1200" dirty="0" err="1" smtClean="0"/>
            <a:t>Квасниковка</a:t>
          </a:r>
          <a:r>
            <a:rPr lang="ru-RU" sz="1200" b="1" kern="1200" dirty="0" smtClean="0"/>
            <a:t>, с. </a:t>
          </a:r>
          <a:r>
            <a:rPr lang="ru-RU" sz="1200" b="1" kern="1200" dirty="0" err="1" smtClean="0"/>
            <a:t>Курнаевка</a:t>
          </a:r>
          <a:r>
            <a:rPr lang="ru-RU" sz="1200" b="1" kern="1200" dirty="0" smtClean="0"/>
            <a:t>, с. Верхний Еруслан, х. </a:t>
          </a:r>
          <a:r>
            <a:rPr lang="ru-RU" sz="1200" b="1" kern="1200" dirty="0" err="1" smtClean="0"/>
            <a:t>Вербенский</a:t>
          </a:r>
          <a:r>
            <a:rPr lang="ru-RU" sz="1200" b="1" kern="1200" dirty="0" smtClean="0"/>
            <a:t>, с. Гмелинка, с. </a:t>
          </a:r>
          <a:r>
            <a:rPr lang="ru-RU" sz="1200" b="1" kern="1200" dirty="0" err="1" smtClean="0"/>
            <a:t>Иловатка</a:t>
          </a:r>
          <a:r>
            <a:rPr lang="ru-RU" sz="1200" b="1" kern="1200" dirty="0" smtClean="0"/>
            <a:t>, с. </a:t>
          </a:r>
          <a:r>
            <a:rPr lang="ru-RU" sz="1200" b="1" kern="1200" dirty="0" err="1" smtClean="0"/>
            <a:t>Кано</a:t>
          </a:r>
          <a:r>
            <a:rPr lang="ru-RU" sz="1200" b="1" kern="1200" dirty="0" smtClean="0"/>
            <a:t>, с. Старая Полтавка, п. </a:t>
          </a:r>
          <a:r>
            <a:rPr lang="ru-RU" sz="1200" b="1" kern="1200" dirty="0" err="1" smtClean="0"/>
            <a:t>Торгун</a:t>
          </a:r>
          <a:r>
            <a:rPr lang="ru-RU" sz="1200" b="1" kern="1200" dirty="0" smtClean="0"/>
            <a:t>, х. Новый Тихонов, с. Калинино, с. Верхняя Водянка</a:t>
          </a:r>
          <a:endParaRPr lang="ru-RU" sz="1200" kern="1200" dirty="0"/>
        </a:p>
      </dsp:txBody>
      <dsp:txXfrm>
        <a:off x="41808" y="41808"/>
        <a:ext cx="4869384" cy="7728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ED112-87BD-4B7A-AE82-E20E229DCFD2}">
      <dsp:nvSpPr>
        <dsp:cNvPr id="0" name=""/>
        <dsp:cNvSpPr/>
      </dsp:nvSpPr>
      <dsp:spPr>
        <a:xfrm>
          <a:off x="0" y="0"/>
          <a:ext cx="4953000" cy="1200164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19 общеобразовательных учреждений </a:t>
          </a:r>
          <a:r>
            <a:rPr lang="ru-RU" sz="1200" b="1" kern="1200" dirty="0" err="1" smtClean="0"/>
            <a:t>Старополтавского</a:t>
          </a:r>
          <a:r>
            <a:rPr lang="ru-RU" sz="1200" b="1" kern="1200" dirty="0" smtClean="0"/>
            <a:t> района, которые расположены на территории </a:t>
          </a:r>
          <a:r>
            <a:rPr lang="ru-RU" sz="1200" b="1" kern="1200" dirty="0" err="1" smtClean="0"/>
            <a:t>с.Беляевка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с.Валуевка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с.Верхняя</a:t>
          </a:r>
          <a:r>
            <a:rPr lang="ru-RU" sz="1200" b="1" kern="1200" dirty="0" smtClean="0"/>
            <a:t> Водянка, </a:t>
          </a:r>
          <a:r>
            <a:rPr lang="ru-RU" sz="1200" b="1" kern="1200" dirty="0" err="1" smtClean="0"/>
            <a:t>с.Гмелинка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с.Иловатка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с.Кано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с.Колышкино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с.Красный</a:t>
          </a:r>
          <a:r>
            <a:rPr lang="ru-RU" sz="1200" b="1" kern="1200" dirty="0" smtClean="0"/>
            <a:t> Яр, </a:t>
          </a:r>
          <a:r>
            <a:rPr lang="ru-RU" sz="1200" b="1" kern="1200" dirty="0" err="1" smtClean="0"/>
            <a:t>с.Курнаевка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с.Лятошинка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с.Новая</a:t>
          </a:r>
          <a:r>
            <a:rPr lang="ru-RU" sz="1200" b="1" kern="1200" dirty="0" smtClean="0"/>
            <a:t> Полтавка, </a:t>
          </a:r>
          <a:r>
            <a:rPr lang="ru-RU" sz="1200" b="1" kern="1200" dirty="0" err="1" smtClean="0"/>
            <a:t>с.Новая</a:t>
          </a:r>
          <a:r>
            <a:rPr lang="ru-RU" sz="1200" b="1" kern="1200" dirty="0" smtClean="0"/>
            <a:t> </a:t>
          </a:r>
          <a:r>
            <a:rPr lang="ru-RU" sz="1200" b="1" kern="1200" dirty="0" err="1" smtClean="0"/>
            <a:t>Квасниковка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с.Салтово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с.Старая</a:t>
          </a:r>
          <a:r>
            <a:rPr lang="ru-RU" sz="1200" b="1" kern="1200" dirty="0" smtClean="0"/>
            <a:t> Полтавка, </a:t>
          </a:r>
          <a:r>
            <a:rPr lang="ru-RU" sz="1200" b="1" kern="1200" dirty="0" err="1" smtClean="0"/>
            <a:t>п.Торгун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с.Харьковка</a:t>
          </a:r>
          <a:r>
            <a:rPr lang="ru-RU" sz="1200" b="1" kern="1200" dirty="0" smtClean="0"/>
            <a:t>, </a:t>
          </a:r>
          <a:r>
            <a:rPr lang="ru-RU" sz="1200" b="1" kern="1200" dirty="0" err="1" smtClean="0"/>
            <a:t>с.Верхний</a:t>
          </a:r>
          <a:r>
            <a:rPr lang="ru-RU" sz="1200" b="1" kern="1200" dirty="0" smtClean="0"/>
            <a:t> Еруслан, </a:t>
          </a:r>
          <a:r>
            <a:rPr lang="ru-RU" sz="1200" b="1" kern="1200" dirty="0" err="1" smtClean="0"/>
            <a:t>с.Черебаево</a:t>
          </a:r>
          <a:endParaRPr lang="ru-RU" sz="1200" b="1" kern="1200" dirty="0"/>
        </a:p>
      </dsp:txBody>
      <dsp:txXfrm>
        <a:off x="58587" y="58587"/>
        <a:ext cx="4835826" cy="1082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63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23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83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15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95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2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18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1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34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32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88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06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9046" y="249001"/>
            <a:ext cx="6594231" cy="1070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1200" b="1" dirty="0">
                <a:solidFill>
                  <a:srgbClr val="2D508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ПРОКУРАТУРА СТАРОПОЛТАВСКОГО РАЙОНА </a:t>
            </a:r>
            <a:r>
              <a:rPr lang="ru-RU" sz="1200" b="1" dirty="0" smtClean="0">
                <a:solidFill>
                  <a:srgbClr val="2D508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ИНФОРМИРУЕТ </a:t>
            </a:r>
          </a:p>
          <a:p>
            <a:pPr algn="ctr">
              <a:lnSpc>
                <a:spcPct val="107000"/>
              </a:lnSpc>
            </a:pPr>
            <a:r>
              <a:rPr lang="ru-RU" sz="1200" b="1" dirty="0" smtClean="0">
                <a:solidFill>
                  <a:srgbClr val="2D508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ФИЗИЧЕСКИХ </a:t>
            </a:r>
            <a:r>
              <a:rPr lang="ru-RU" sz="1200" b="1" dirty="0">
                <a:solidFill>
                  <a:srgbClr val="2D508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ЛИЦ, ПРИБЫВШИХ С ТЕРРИТОРИИ ДОНЕЦКОЙ НАРОДНОЙ РЕСПУБЛИКИ И ЛУГАНСКОЙ НАРОДНОЙ РЕСПУБЛИКИ НА ТЕРРИТОРИЮ СТАРОПОЛТАВСКОГО РАЙОНА ВОЛГОГРАДСКОЙ ОБЛАСТИ, </a:t>
            </a:r>
            <a:endParaRPr lang="ru-RU" sz="1200" b="1" dirty="0" smtClean="0">
              <a:solidFill>
                <a:srgbClr val="2D508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1200" b="1" dirty="0" smtClean="0">
                <a:solidFill>
                  <a:srgbClr val="2D508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ИМЕЮЩИХ НЕСОВЕРШЕННОЛЕТНИХ </a:t>
            </a:r>
            <a:r>
              <a:rPr lang="ru-RU" sz="1200" b="1" dirty="0">
                <a:solidFill>
                  <a:srgbClr val="2D508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</a:t>
            </a:r>
            <a:endParaRPr lang="ru-RU" sz="1100" dirty="0">
              <a:solidFill>
                <a:srgbClr val="2D508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77" y="202224"/>
            <a:ext cx="2224454" cy="112541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65991" y="1411045"/>
            <a:ext cx="9240715" cy="1080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200" b="1" dirty="0" smtClean="0">
                <a:solidFill>
                  <a:srgbClr val="2D508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Требованиями части 1 статьи 43 Конституции РФ закреплено право каждого на образование. При этом, частью 2 статьи 43 Конституции РФ каждому гарантирована общедоступность и бесплатность дошкольного, основного общего и полного общего образования в муниципальных образовательных учреждениях. </a:t>
            </a:r>
          </a:p>
          <a:p>
            <a:pPr algn="just">
              <a:lnSpc>
                <a:spcPct val="107000"/>
              </a:lnSpc>
            </a:pP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Информируем Вас, что в 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Старополтавском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районе Волгоградской области имеются следующие образовательные учреждения:</a:t>
            </a:r>
            <a:endParaRPr lang="ru-RU" sz="1100" dirty="0">
              <a:solidFill>
                <a:srgbClr val="2D508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889404439"/>
              </p:ext>
            </p:extLst>
          </p:nvPr>
        </p:nvGraphicFramePr>
        <p:xfrm>
          <a:off x="465991" y="2462925"/>
          <a:ext cx="4953000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811463248"/>
              </p:ext>
            </p:extLst>
          </p:nvPr>
        </p:nvGraphicFramePr>
        <p:xfrm>
          <a:off x="465991" y="3883116"/>
          <a:ext cx="4953000" cy="1015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1827332171"/>
              </p:ext>
            </p:extLst>
          </p:nvPr>
        </p:nvGraphicFramePr>
        <p:xfrm>
          <a:off x="465991" y="4762521"/>
          <a:ext cx="4953000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69277" y="6007598"/>
            <a:ext cx="9267092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вопросу устройства несовершеннолетних родителям (законным представителям) необходимо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обратиться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отдел по образованию администрации </a:t>
            </a:r>
            <a:r>
              <a:rPr lang="ru-RU" sz="1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Старополтавского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адресу: Волгоградская область, с. Старая Полтавка, ул. Ленина, д.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1А.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Контактные телефоны: 8 (84493) 4-32-53, 4-34-46.   </a:t>
            </a:r>
            <a:endParaRPr lang="ru-RU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34047" y="2428562"/>
            <a:ext cx="3902321" cy="285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прибывшие на территорию </a:t>
            </a:r>
            <a:r>
              <a:rPr lang="ru-RU" sz="1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Старополтавского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 с территории ДНР и ЛНР, имеющие несовершеннолетних детей, имеют право их 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устройство 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получения образования в дошкольные и общеобразовательные организации муниципального района. </a:t>
            </a:r>
            <a:endParaRPr lang="ru-RU" sz="12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Приём в образовательные организации проводится на бесплатной основе на основании заявления родителей (законных представителей).</a:t>
            </a:r>
            <a:endParaRPr lang="ru-RU" sz="11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Для получения общего образования несовершеннолетние будут обеспечены бесплатно учебниками и учебными пособиями в соответствии с реализуемыми образовательными программами в учебном заведении.</a:t>
            </a:r>
            <a:endParaRPr lang="ru-RU" sz="11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254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199</Words>
  <Application>Microsoft Office PowerPoint</Application>
  <PresentationFormat>Лист A4 (210x297 мм)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Елена Владимировна</dc:creator>
  <cp:lastModifiedBy>Трусова Елена Владимировна</cp:lastModifiedBy>
  <cp:revision>28</cp:revision>
  <dcterms:created xsi:type="dcterms:W3CDTF">2022-02-17T14:52:33Z</dcterms:created>
  <dcterms:modified xsi:type="dcterms:W3CDTF">2022-08-02T12:57:28Z</dcterms:modified>
</cp:coreProperties>
</file>